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handoutMasterIdLst>
    <p:handoutMasterId r:id="rId6"/>
  </p:handoutMasterIdLst>
  <p:sldIdLst>
    <p:sldId id="258" r:id="rId2"/>
    <p:sldId id="261" r:id="rId3"/>
    <p:sldId id="259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22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29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8D3502-018A-4AD2-91CA-7B4F6BA574AF}" type="datetimeFigureOut">
              <a:rPr lang="es-ES" smtClean="0"/>
              <a:t>1/7/20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7B8196-AE8C-4FCD-B941-7AE23CE47CE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80103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42" y="119936"/>
            <a:ext cx="1431758" cy="66980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5" y="193976"/>
            <a:ext cx="673769" cy="5957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567" y="137829"/>
            <a:ext cx="2712646" cy="71113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0" y="1010653"/>
            <a:ext cx="9144000" cy="8021"/>
          </a:xfrm>
          <a:prstGeom prst="line">
            <a:avLst/>
          </a:prstGeom>
          <a:ln w="114300">
            <a:solidFill>
              <a:srgbClr val="002C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0" y="1124909"/>
            <a:ext cx="9144000" cy="2473"/>
          </a:xfrm>
          <a:prstGeom prst="line">
            <a:avLst/>
          </a:prstGeom>
          <a:ln w="114300">
            <a:solidFill>
              <a:srgbClr val="8CB0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674025"/>
            <a:ext cx="7772400" cy="2387600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4282170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Author’s name</a:t>
            </a:r>
          </a:p>
          <a:p>
            <a:r>
              <a:rPr lang="es-ES" dirty="0"/>
              <a:t>IMDEA Networks </a:t>
            </a:r>
            <a:r>
              <a:rPr lang="es-ES" dirty="0" err="1"/>
              <a:t>job</a:t>
            </a:r>
            <a:r>
              <a:rPr lang="es-ES" dirty="0"/>
              <a:t> </a:t>
            </a:r>
            <a:r>
              <a:rPr lang="es-ES" dirty="0" err="1"/>
              <a:t>title</a:t>
            </a:r>
            <a:endParaRPr lang="es-ES" dirty="0"/>
          </a:p>
          <a:p>
            <a:r>
              <a:rPr lang="es-ES" dirty="0" err="1"/>
              <a:t>Affiliation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252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462"/>
            <a:ext cx="9144000" cy="5919538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0" y="0"/>
            <a:ext cx="9144000" cy="938463"/>
          </a:xfrm>
          <a:prstGeom prst="rect">
            <a:avLst/>
          </a:prstGeom>
          <a:solidFill>
            <a:srgbClr val="002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28650" y="123010"/>
            <a:ext cx="7207918" cy="692442"/>
          </a:xfrm>
        </p:spPr>
        <p:txBody>
          <a:bodyPr>
            <a:normAutofit fontScale="90000"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latin typeface="Trebuchet MS" panose="020B0603020202020204" pitchFamily="34" charset="0"/>
              </a:rPr>
              <a:t>Click to edit Master title style</a:t>
            </a:r>
            <a:endParaRPr lang="es-ES" dirty="0">
              <a:latin typeface="Trebuchet MS" panose="020B0603020202020204" pitchFamily="34" charset="0"/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628650" y="1360404"/>
            <a:ext cx="7886700" cy="4351338"/>
          </a:xfrm>
        </p:spPr>
        <p:txBody>
          <a:bodyPr/>
          <a:lstStyle/>
          <a:p>
            <a:pPr lvl="0"/>
            <a:r>
              <a:rPr lang="en-US">
                <a:latin typeface="Trebuchet MS" panose="020B0603020202020204" pitchFamily="34" charset="0"/>
              </a:rPr>
              <a:t>Edit Master text styles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5935123"/>
            <a:ext cx="9144000" cy="8021"/>
          </a:xfrm>
          <a:prstGeom prst="line">
            <a:avLst/>
          </a:prstGeom>
          <a:ln w="114300">
            <a:solidFill>
              <a:srgbClr val="8CB0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70" y="6117641"/>
            <a:ext cx="601446" cy="53181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352" y="6109620"/>
            <a:ext cx="2505966" cy="65694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3" y="6079089"/>
            <a:ext cx="1219200" cy="57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078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462"/>
            <a:ext cx="9144000" cy="59195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938463"/>
          </a:xfrm>
          <a:prstGeom prst="rect">
            <a:avLst/>
          </a:prstGeom>
          <a:solidFill>
            <a:srgbClr val="002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5935123"/>
            <a:ext cx="9144000" cy="8021"/>
          </a:xfrm>
          <a:prstGeom prst="line">
            <a:avLst/>
          </a:prstGeom>
          <a:ln w="114300">
            <a:solidFill>
              <a:srgbClr val="8CB0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70" y="6117641"/>
            <a:ext cx="601446" cy="5318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352" y="6109620"/>
            <a:ext cx="2505966" cy="65694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3" y="6079089"/>
            <a:ext cx="1219200" cy="57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690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938463"/>
          </a:xfrm>
          <a:prstGeom prst="rect">
            <a:avLst/>
          </a:prstGeom>
          <a:solidFill>
            <a:srgbClr val="002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462"/>
            <a:ext cx="9144000" cy="591953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273962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273962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0" y="5935123"/>
            <a:ext cx="9144000" cy="8021"/>
          </a:xfrm>
          <a:prstGeom prst="line">
            <a:avLst/>
          </a:prstGeom>
          <a:ln w="114300">
            <a:solidFill>
              <a:srgbClr val="8CB0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70" y="6117641"/>
            <a:ext cx="601446" cy="5318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352" y="6109620"/>
            <a:ext cx="2505966" cy="6569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3" y="6079089"/>
            <a:ext cx="1219200" cy="570364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28650" y="194854"/>
            <a:ext cx="8160170" cy="5990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83015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938463"/>
          </a:xfrm>
          <a:prstGeom prst="rect">
            <a:avLst/>
          </a:prstGeom>
          <a:solidFill>
            <a:srgbClr val="002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462"/>
            <a:ext cx="9144000" cy="591953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1985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4746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1985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4746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0" y="5935123"/>
            <a:ext cx="9144000" cy="8021"/>
          </a:xfrm>
          <a:prstGeom prst="line">
            <a:avLst/>
          </a:prstGeom>
          <a:ln w="114300">
            <a:solidFill>
              <a:srgbClr val="8CB0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70" y="6117641"/>
            <a:ext cx="601446" cy="53181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352" y="6109620"/>
            <a:ext cx="2505966" cy="65694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3" y="6079089"/>
            <a:ext cx="1219200" cy="570364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629842" y="202349"/>
            <a:ext cx="7970052" cy="5696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39121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9144000" cy="938463"/>
          </a:xfrm>
          <a:prstGeom prst="rect">
            <a:avLst/>
          </a:prstGeom>
          <a:solidFill>
            <a:srgbClr val="002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462"/>
            <a:ext cx="9144000" cy="5919538"/>
          </a:xfrm>
          <a:prstGeom prst="rect">
            <a:avLst/>
          </a:prstGeom>
        </p:spPr>
      </p:pic>
      <p:cxnSp>
        <p:nvCxnSpPr>
          <p:cNvPr id="6" name="Straight Connector 5"/>
          <p:cNvCxnSpPr/>
          <p:nvPr userDrawn="1"/>
        </p:nvCxnSpPr>
        <p:spPr>
          <a:xfrm>
            <a:off x="0" y="5935123"/>
            <a:ext cx="9144000" cy="8021"/>
          </a:xfrm>
          <a:prstGeom prst="line">
            <a:avLst/>
          </a:prstGeom>
          <a:ln w="114300">
            <a:solidFill>
              <a:srgbClr val="8CB0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70" y="6117641"/>
            <a:ext cx="601446" cy="5318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352" y="6109620"/>
            <a:ext cx="2505966" cy="6569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3" y="6079089"/>
            <a:ext cx="1219200" cy="570364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98765" y="124691"/>
            <a:ext cx="8104200" cy="72234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7113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462"/>
            <a:ext cx="9144000" cy="59195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061472"/>
            <a:ext cx="2949178" cy="995927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5935123"/>
            <a:ext cx="9144000" cy="8021"/>
          </a:xfrm>
          <a:prstGeom prst="line">
            <a:avLst/>
          </a:prstGeom>
          <a:ln w="114300">
            <a:solidFill>
              <a:srgbClr val="8CB0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70" y="6117641"/>
            <a:ext cx="601446" cy="53181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352" y="6109620"/>
            <a:ext cx="2505966" cy="6569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3" y="6079089"/>
            <a:ext cx="1219200" cy="570364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0"/>
            <a:ext cx="9144000" cy="938463"/>
          </a:xfrm>
          <a:prstGeom prst="rect">
            <a:avLst/>
          </a:prstGeom>
          <a:solidFill>
            <a:srgbClr val="002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6881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7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6065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1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462"/>
            <a:ext cx="9144000" cy="59195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9144000" cy="938463"/>
          </a:xfrm>
          <a:prstGeom prst="rect">
            <a:avLst/>
          </a:prstGeom>
          <a:solidFill>
            <a:srgbClr val="002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62346"/>
            <a:ext cx="7886700" cy="8137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3441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935123"/>
            <a:ext cx="9144000" cy="8021"/>
          </a:xfrm>
          <a:prstGeom prst="line">
            <a:avLst/>
          </a:prstGeom>
          <a:ln w="114300">
            <a:solidFill>
              <a:srgbClr val="8CB0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70" y="6117641"/>
            <a:ext cx="601446" cy="5318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352" y="6109620"/>
            <a:ext cx="2505966" cy="656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3" y="6079089"/>
            <a:ext cx="1219200" cy="57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22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3" r:id="rId2"/>
    <p:sldLayoutId id="2147483664" r:id="rId3"/>
    <p:sldLayoutId id="2147483665" r:id="rId4"/>
    <p:sldLayoutId id="2147483666" r:id="rId5"/>
    <p:sldLayoutId id="2147483667" r:id="rId6"/>
    <p:sldLayoutId id="2147483669" r:id="rId7"/>
    <p:sldLayoutId id="2147483674" r:id="rId8"/>
    <p:sldLayoutId id="214748367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Sensing the World via Surveys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77274A-13A5-094C-968F-992B95F6BB45}"/>
              </a:ext>
            </a:extLst>
          </p:cNvPr>
          <p:cNvSpPr txBox="1"/>
          <p:nvPr/>
        </p:nvSpPr>
        <p:spPr>
          <a:xfrm>
            <a:off x="370702" y="1093952"/>
            <a:ext cx="53024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Roughly, how many cases of COVID-19 Spain had? </a:t>
            </a:r>
          </a:p>
          <a:p>
            <a:r>
              <a:rPr lang="en-US" dirty="0"/>
              <a:t>How is this number evolving over time?</a:t>
            </a:r>
          </a:p>
          <a:p>
            <a:r>
              <a:rPr lang="en-US" dirty="0"/>
              <a:t>Is there a burst of cases?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ACABBF4-8498-7A4E-802D-E0977B1F9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978" y="2017282"/>
            <a:ext cx="5917670" cy="3659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005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Sensing the World via Surveys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77274A-13A5-094C-968F-992B95F6BB45}"/>
              </a:ext>
            </a:extLst>
          </p:cNvPr>
          <p:cNvSpPr txBox="1"/>
          <p:nvPr/>
        </p:nvSpPr>
        <p:spPr>
          <a:xfrm>
            <a:off x="370702" y="1093952"/>
            <a:ext cx="53024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Roughly, how many cases of COVID-19 Spain had? </a:t>
            </a:r>
          </a:p>
          <a:p>
            <a:r>
              <a:rPr lang="en-US" dirty="0"/>
              <a:t>How is this number evolving over time?</a:t>
            </a:r>
          </a:p>
          <a:p>
            <a:r>
              <a:rPr lang="en-US" dirty="0"/>
              <a:t>Is there a burst of cases?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3D34975-0203-4B47-A555-77B0507B59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467" y="2017282"/>
            <a:ext cx="5969111" cy="369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2693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Sensing the World via Surveys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77274A-13A5-094C-968F-992B95F6BB45}"/>
              </a:ext>
            </a:extLst>
          </p:cNvPr>
          <p:cNvSpPr txBox="1"/>
          <p:nvPr/>
        </p:nvSpPr>
        <p:spPr>
          <a:xfrm>
            <a:off x="370702" y="1093952"/>
            <a:ext cx="53024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Roughly, how many cases of COVID-19 Spain had? </a:t>
            </a:r>
          </a:p>
          <a:p>
            <a:r>
              <a:rPr lang="en-US" dirty="0"/>
              <a:t>How is this number evolving over time?</a:t>
            </a:r>
          </a:p>
          <a:p>
            <a:r>
              <a:rPr lang="en-US" dirty="0"/>
              <a:t>Is there a burst of cases?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97ABED-8C74-0B47-9B63-5F13C4B2836B}"/>
              </a:ext>
            </a:extLst>
          </p:cNvPr>
          <p:cNvSpPr txBox="1"/>
          <p:nvPr/>
        </p:nvSpPr>
        <p:spPr>
          <a:xfrm>
            <a:off x="370702" y="2071597"/>
            <a:ext cx="89017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estimates have been obtained from ~5000 responses to a survey of 3 questions:</a:t>
            </a:r>
          </a:p>
          <a:p>
            <a:pPr marL="285750" indent="-285750">
              <a:buFontTx/>
              <a:buChar char="-"/>
            </a:pPr>
            <a:r>
              <a:rPr lang="en-US" dirty="0"/>
              <a:t>Hay many people do you know personally</a:t>
            </a:r>
          </a:p>
          <a:p>
            <a:pPr marL="285750" indent="-285750">
              <a:buFontTx/>
              <a:buChar char="-"/>
            </a:pPr>
            <a:r>
              <a:rPr lang="en-US" dirty="0"/>
              <a:t>How many of them had COVID-19 symptoms</a:t>
            </a:r>
          </a:p>
          <a:p>
            <a:pPr marL="285750" indent="-285750">
              <a:buFontTx/>
              <a:buChar char="-"/>
            </a:pPr>
            <a:r>
              <a:rPr lang="en-US" dirty="0"/>
              <a:t>How many developed the symptoms in the latest 7 days</a:t>
            </a:r>
          </a:p>
          <a:p>
            <a:r>
              <a:rPr lang="en-US" dirty="0"/>
              <a:t>The survey is now open for all countries in ~60 languages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E8F761-2662-5849-A5DD-942AC3A49FFC}"/>
              </a:ext>
            </a:extLst>
          </p:cNvPr>
          <p:cNvSpPr txBox="1"/>
          <p:nvPr/>
        </p:nvSpPr>
        <p:spPr>
          <a:xfrm>
            <a:off x="370702" y="3562193"/>
            <a:ext cx="86649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Surveys with indirect reporting are scalable and cheap, and can be used to monitor almost every aspect of society in any country (political, economical, social, demographic, etc.): </a:t>
            </a:r>
            <a:r>
              <a:rPr lang="en-US" b="1" dirty="0"/>
              <a:t>We can sense the world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1BC28D-C38D-8647-BF18-70566342C3E5}"/>
              </a:ext>
            </a:extLst>
          </p:cNvPr>
          <p:cNvSpPr txBox="1"/>
          <p:nvPr/>
        </p:nvSpPr>
        <p:spPr>
          <a:xfrm>
            <a:off x="370702" y="4498791"/>
            <a:ext cx="8664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Biggest challenge: participation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Apps</a:t>
            </a:r>
          </a:p>
          <a:p>
            <a:pPr marL="285750" indent="-285750">
              <a:buFontTx/>
              <a:buChar char="-"/>
            </a:pPr>
            <a:r>
              <a:rPr lang="en-US" dirty="0"/>
              <a:t>Advertisement campaigns</a:t>
            </a:r>
          </a:p>
          <a:p>
            <a:pPr marL="285750" indent="-285750">
              <a:buFontTx/>
              <a:buChar char="-"/>
            </a:pPr>
            <a:r>
              <a:rPr lang="en-US" dirty="0"/>
              <a:t>Ambassadors</a:t>
            </a:r>
          </a:p>
        </p:txBody>
      </p:sp>
    </p:spTree>
    <p:extLst>
      <p:ext uri="{BB962C8B-B14F-4D97-AF65-F5344CB8AC3E}">
        <p14:creationId xmlns:p14="http://schemas.microsoft.com/office/powerpoint/2010/main" val="2226505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Sensing the World via Surveys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14444B-9021-1243-9E0B-1BD6DD754B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61" y="950500"/>
            <a:ext cx="8691370" cy="21589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90A7AE-A542-EE4E-9BA3-C03131BA1D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61" y="2611574"/>
            <a:ext cx="8691370" cy="320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508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-05-27-MBA-Afdezanta" id="{0E028DC6-9BD6-7348-9F86-3DE808E3E491}" vid="{C6EFBC6D-0025-7247-898A-0755AC02EBF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598</TotalTime>
  <Words>194</Words>
  <Application>Microsoft Macintosh PowerPoint</Application>
  <PresentationFormat>On-screen Show (4:3)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Trebuchet MS</vt:lpstr>
      <vt:lpstr>Office Theme</vt:lpstr>
      <vt:lpstr>Sensing the World via Surveys</vt:lpstr>
      <vt:lpstr>Sensing the World via Surveys</vt:lpstr>
      <vt:lpstr>Sensing the World via Surveys</vt:lpstr>
      <vt:lpstr>Sensing the World via Surveys</vt:lpstr>
    </vt:vector>
  </TitlesOfParts>
  <Company>Imdea Networks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Marta Dorado</dc:creator>
  <cp:lastModifiedBy>Microsoft Office User</cp:lastModifiedBy>
  <cp:revision>40</cp:revision>
  <dcterms:created xsi:type="dcterms:W3CDTF">2020-02-28T16:44:42Z</dcterms:created>
  <dcterms:modified xsi:type="dcterms:W3CDTF">2020-07-01T11:31:21Z</dcterms:modified>
</cp:coreProperties>
</file>

<file path=docProps/thumbnail.jpeg>
</file>